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69" r:id="rId2"/>
  </p:sldMasterIdLst>
  <p:notesMasterIdLst>
    <p:notesMasterId r:id="rId16"/>
  </p:notesMasterIdLst>
  <p:handoutMasterIdLst>
    <p:handoutMasterId r:id="rId17"/>
  </p:handoutMasterIdLst>
  <p:sldIdLst>
    <p:sldId id="319" r:id="rId3"/>
    <p:sldId id="358" r:id="rId4"/>
    <p:sldId id="412" r:id="rId5"/>
    <p:sldId id="414" r:id="rId6"/>
    <p:sldId id="416" r:id="rId7"/>
    <p:sldId id="417" r:id="rId8"/>
    <p:sldId id="411" r:id="rId9"/>
    <p:sldId id="361" r:id="rId10"/>
    <p:sldId id="413" r:id="rId11"/>
    <p:sldId id="359" r:id="rId12"/>
    <p:sldId id="415" r:id="rId13"/>
    <p:sldId id="418" r:id="rId14"/>
    <p:sldId id="362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0066"/>
    <a:srgbClr val="800080"/>
    <a:srgbClr val="CC99FF"/>
    <a:srgbClr val="CC9900"/>
    <a:srgbClr val="007996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7902" autoAdjust="0"/>
  </p:normalViewPr>
  <p:slideViewPr>
    <p:cSldViewPr>
      <p:cViewPr>
        <p:scale>
          <a:sx n="100" d="100"/>
          <a:sy n="100" d="100"/>
        </p:scale>
        <p:origin x="-2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6DFB9967-58BF-4D36-AEBF-FD8206070912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C4954410-FF10-47CE-A311-5BEAEB444B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68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211A253C-A80F-4611-98CA-A1919759B74B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F4005636-16D1-4862-8926-3E24899EC1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7E8B3-5AE2-4268-A606-C1D70B2D090B}" type="slidenum">
              <a:rPr smtClean="0"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0DF5D2-FECE-4E94-91BC-D3B061B941D5}" type="slidenum">
              <a:rPr lang="ru-RU" sz="1200">
                <a:latin typeface="Century Schoolbook" pitchFamily="18" charset="0"/>
              </a:rPr>
              <a:pPr algn="r"/>
              <a:t>10</a:t>
            </a:fld>
            <a:endParaRPr lang="ru-RU" sz="120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0DF5D2-FECE-4E94-91BC-D3B061B941D5}" type="slidenum">
              <a:rPr lang="ru-RU" sz="1200">
                <a:latin typeface="Century Schoolbook" pitchFamily="18" charset="0"/>
              </a:rPr>
              <a:pPr algn="r"/>
              <a:t>11</a:t>
            </a:fld>
            <a:endParaRPr lang="ru-RU" sz="120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12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0C1FD0-6C59-4E09-AF54-9DEEB4F60C87}" type="slidenum">
              <a:rPr lang="ru-RU" sz="1200">
                <a:latin typeface="Century Schoolbook" pitchFamily="18" charset="0"/>
              </a:rPr>
              <a:pPr algn="r"/>
              <a:t>13</a:t>
            </a:fld>
            <a:endParaRPr lang="ru-RU" sz="120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2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3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4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5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6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4CBB4-F9AC-4AE9-9351-A4D260C8EA75}" type="slidenum">
              <a:rPr lang="ru-RU" sz="1200">
                <a:latin typeface="Century Schoolbook" pitchFamily="18" charset="0"/>
              </a:rPr>
              <a:pPr algn="r"/>
              <a:t>7</a:t>
            </a:fld>
            <a:endParaRPr lang="ru-RU" sz="1200" dirty="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89842-810B-4C07-8870-DCA6EF99D953}" type="slidenum">
              <a:rPr lang="ru-RU" sz="1200">
                <a:latin typeface="Century Schoolbook" pitchFamily="18" charset="0"/>
              </a:rPr>
              <a:pPr algn="r"/>
              <a:t>8</a:t>
            </a:fld>
            <a:endParaRPr lang="ru-RU" sz="120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89842-810B-4C07-8870-DCA6EF99D953}" type="slidenum">
              <a:rPr lang="ru-RU" sz="1200">
                <a:latin typeface="Century Schoolbook" pitchFamily="18" charset="0"/>
              </a:rPr>
              <a:pPr algn="r"/>
              <a:t>9</a:t>
            </a:fld>
            <a:endParaRPr lang="ru-RU" sz="1200">
              <a:latin typeface="Century Schoolbook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 kumimoji="0" lang="ru-RU"/>
            </a:pPr>
            <a:endParaRPr lang="ru-RU" sz="32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455C46-9AA1-4846-81B6-1E2A810A5CD9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8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F83232-75E0-486E-BBA2-8BC207CA368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D657-597B-40E1-B5CE-5BC8EDC3C232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0C98-B971-486E-A863-974F2D15CC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89F0-1C52-4F1C-84BD-7C1AE29E843B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ADC8-553D-4BEC-A801-3A66CE702E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5397-FB62-477E-8676-AD71612A97BA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B9B6-4A6B-4F1E-A125-A413EEFEE8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ACF0-74B1-40D6-A41D-4ED8CC12B738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0255-59E5-4D0C-8B61-5EC53BA863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2763-D04C-41B8-B54E-2D1AAC41BD6C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D68A-52AF-4DEA-B62F-DEC1639C70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9CCC-044C-4C2E-9831-F3D05E5BEC36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3DFA-3E8D-4A98-8374-C3613FA702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F023-4A7C-48C4-9E0C-6D0F7753A90E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E690-6775-4F99-BCB0-7E7BB84C8B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B123-87C6-4523-B72C-06B27F651F9E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4F3B-E2AD-4FB8-8A54-168F36C9807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C80E-605E-42CF-827D-941C422401F9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33EA-82CE-42E1-B5D6-BAFFEC47D5C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7D51-42A9-4519-8E9C-F5A4840A2AF1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BF01-78D2-4F9C-B1DF-1F6F54A642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9C1C-3496-4587-A7E4-1CCC8286DE5D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659E-FE3A-4EF6-B41C-9FD288D581F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5D0A-BD9F-44C9-9CB2-05075E735BD2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1EF0-5418-47B7-8A43-39D1990144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50D2-9E76-4522-93DB-2B415D241353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0C0E-1920-4DA1-960C-E65BEED2123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3BD5-4C3F-4163-9B56-D94DE89C9C68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3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F958-3389-49E3-95E1-25AF649967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050D2-9E76-4522-93DB-2B415D241353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0C0E-1920-4DA1-960C-E65BEED21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86AE-C99B-4FBF-92FE-556A325B10D8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DE5D-4AFC-4ADE-8AA4-2EE973EAC1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53BD5-4C3F-4163-9B56-D94DE89C9C68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4F958-3389-49E3-95E1-25AF649967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455C46-9AA1-4846-81B6-1E2A810A5CD9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8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F83232-75E0-486E-BBA2-8BC207CA368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CCC9-AF11-4B08-9F72-F4A7F771157D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300C-91A4-4D7A-A0C4-FE65A59A1E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9058-DB28-46DB-B45A-5EF5FC4F34FF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4509-FD42-4E7F-9CF0-E26CC2109E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A678-3DCD-42AB-A50D-CB5B6D7B1E62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01BC-EF95-4F20-8E36-51995913C5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41B4-A179-4F27-903C-A34DB551B58C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A100-B49F-46BC-9DAF-12CC829A63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6AB3-9E99-438C-B716-5B2620349EAA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41A7-940A-4408-83B7-027E98E06F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02125F-5475-4104-B5DA-6CF8A3091456}" type="datetimeFigureOut">
              <a:rPr/>
              <a:pPr>
                <a:defRPr/>
              </a:pPr>
              <a:t>14.11.2010</a:t>
            </a:fld>
            <a:endParaRPr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8548A13-CCF4-4512-9C3B-42CB9A8D0C6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26" r:id="rId2"/>
    <p:sldLayoutId id="2147483727" r:id="rId3"/>
    <p:sldLayoutId id="214748374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8" r:id="rId22"/>
    <p:sldLayoutId id="2147483745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02125F-5475-4104-B5DA-6CF8A3091456}" type="datetimeFigureOut">
              <a:rPr lang="ru-RU" smtClean="0"/>
              <a:pPr>
                <a:defRPr/>
              </a:pPr>
              <a:t>09.08.2011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548A13-CCF4-4512-9C3B-42CB9A8D0C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76951" cy="2644309"/>
          </a:xfrm>
        </p:spPr>
        <p:txBody>
          <a:bodyPr>
            <a:noAutofit/>
          </a:bodyPr>
          <a:lstStyle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КУЛЬТУРНО-РАЗВЛЕКАТЕЛЬНЫЙ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ЦЕНТР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на берегу популярного лечебного озера</a:t>
            </a:r>
            <a:b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БОЛЬШОЕ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ЯРОВОЕ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Picture 8" descr="КАРДЫМОВО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4640430"/>
            <a:ext cx="2589967" cy="17228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296477" cy="3222358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114300">
              <a:schemeClr val="tx2"/>
            </a:innerShdw>
          </a:effectLst>
        </p:spPr>
      </p:pic>
    </p:spTree>
  </p:cSld>
  <p:clrMapOvr>
    <a:masterClrMapping/>
  </p:clrMapOvr>
  <p:transition advTm="55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/>
        </p:nvSpPr>
        <p:spPr>
          <a:xfrm>
            <a:off x="899592" y="188640"/>
            <a:ext cx="8008782" cy="504056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культурно-развлекательного комплекса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2539" r="6295" b="2263"/>
          <a:stretch/>
        </p:blipFill>
        <p:spPr>
          <a:xfrm>
            <a:off x="827584" y="997104"/>
            <a:ext cx="7524392" cy="56932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475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/>
        </p:nvSpPr>
        <p:spPr>
          <a:xfrm>
            <a:off x="899592" y="188640"/>
            <a:ext cx="8008782" cy="504056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Характеристики предлагаемого проекта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82920" y="1700808"/>
            <a:ext cx="8637552" cy="48965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При реализации предлагаемого варианта развития комплекса затраты по проекту составят: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Приобретение здания – 20 000 тыс. руб.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Реконструкция здания – 61 980 тыс. руб.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Строительство спортивного комплекса с бассейном – 15 750 тыс. руб.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Итого затраты по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проекту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(в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рассмотренном варианте)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97 730 тыс. руб.</a:t>
            </a: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Ожидаемая годовая выручка после реализации проекта составит 25-30 млн. руб.</a:t>
            </a: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Предварительный срок окупаемости комплекса составляет – 4-6 лет</a:t>
            </a: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Сумма капитальных вложений и срок окупаемости зависит от варианта исполнения культурно-развлекательного комплекса</a:t>
            </a: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Для выбора оптимального соотношения количества гостиничных номеров, количества развлекательных и спортивных помещений необходимо детальное структурирование спроса по видам услуг</a:t>
            </a: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Проект строительства культурно-развлекательного комплекса является одним из предложений развития и не обязателен для исполнения. Рассматриваемое здание возможно перепрофилировать также в: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Офисное здание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Торговый центр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Жилое здание</a:t>
            </a:r>
          </a:p>
          <a:p>
            <a:pPr marL="717550" indent="-17145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и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т.д.</a:t>
            </a:r>
          </a:p>
          <a:p>
            <a:pPr marL="184150" indent="-103188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Окончательное решение о выборе варианта исполнения проекта принимается инвестором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919" y="930246"/>
            <a:ext cx="5391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algn="just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Сумма капитальных вложений и срок окупаемости зависит от варианта исполнения культурно-развлекательного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комплекса.</a:t>
            </a:r>
          </a:p>
          <a:p>
            <a:pPr marL="80962" algn="just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 рассмотренном варианте срок окупаемости составляет </a:t>
            </a:r>
            <a:r>
              <a:rPr lang="ru-RU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1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-6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лет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069"/>
      </p:ext>
    </p:extLst>
  </p:cSld>
  <p:clrMapOvr>
    <a:masterClrMapping/>
  </p:clrMapOvr>
  <p:transition advTm="475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683568" y="188640"/>
            <a:ext cx="8224806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Поддержка развития предпринимательства</a:t>
            </a:r>
          </a:p>
          <a:p>
            <a:pPr algn="r"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Админстрацией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города и края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201638" y="1340768"/>
            <a:ext cx="8784977" cy="27363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Важной составляющей развития предпринимательства является государствен­ная поддержка. Одним из основных ее инструментов, является финансовая помощь за счет средств краевого бюджета. В приоритетном порядке поддерживаются инвестиционные проекты субъектов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предпринимательства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занятых в реальном секторе экономики и в сфере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услуг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целях активизации инвестиционной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деятельности, развития малого и среднего предпринимательства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 2008 году между администрацией города Яровое и Алтайским Сберегательным банком России заключено Соглашение о сотрудничестве по вопросам поддержки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бизнеса,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решением Городского Собрания депутатов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принята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Программа «Поддержка и развитие малого и среднего  предпринимательства в г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 Яровое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Алтайского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края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При главе города создан такой совещательный орган как Общественный совет предпринимательства. Для повышения государственной поддержки предпринимателей, оказания им информационных, справочных и консультационных услуг в городе Яровое  создан Информационно-консультационный центр, через который обеспечивается дистанционный доступ к информационному ресурсу – сайту краевого Центра поддержки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предпринимательства 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 рамках реализации «Программы государственной поддержки малого предпринимательства в Алтайском крае» местным предпринимателям оказывается поддержка в виде предоставления субсидии в части погашения 2/3 процентной ставки за пользование кредитными ресурсами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05086" y="3938686"/>
            <a:ext cx="5807074" cy="27363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 целью поощрения достижений в развитии туристской индустрии, повышения качества обслуживания, стимулирования развития культурно-познавательного, экологического, оздоровительного и других видов туризма в Российской Федерации Федеральным агентством по туризму в 2002 году была учреждена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ежегодн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ая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национальн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ая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туристск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ая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преми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я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им</a:t>
            </a:r>
            <a:r>
              <a:rPr lang="ru-RU" sz="12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ени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Ю.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Сенкевича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Участниками конкурса на соискание Премии являются организации, предприятия и отдельные представители туристского и гостиничного бизнеса,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образовательные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учреждения, осуществляющие подготовку кадров для туристской индустрии, учреждения культуры, предприятия туристской инфраструктуры, руководство национальных туристских офисов, аккредитованных в России, журналисты и средства массовой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информации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Лауреатам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Премии вручается Диплом лауреата и Памятный знак конкурса. Лауреаты конкурса получают право на использование логотипа Памятного знака в рекламно-информационных целях в течение одного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года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2" name="Picture 4" descr="Национальная туристская премия им. Сенкевич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2" y="4077072"/>
            <a:ext cx="2830258" cy="212269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919" y="620519"/>
            <a:ext cx="474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 Программе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государственной поддержки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предпринимательства оказывается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поддержка в виде предоставления субсидии в части погашения 2/3 процентной ставки за пользование кредитными ресурсами</a:t>
            </a:r>
          </a:p>
        </p:txBody>
      </p:sp>
    </p:spTree>
    <p:extLst>
      <p:ext uri="{BB962C8B-B14F-4D97-AF65-F5344CB8AC3E}">
        <p14:creationId xmlns:p14="http://schemas.microsoft.com/office/powerpoint/2010/main" val="3409847120"/>
      </p:ext>
    </p:extLst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467544" y="116632"/>
            <a:ext cx="8440830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Прочие предложения развития активного отдыха в г. Яровое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201328" y="764704"/>
            <a:ext cx="8853576" cy="48245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районе озера Большое Яровое есть все возможности и перспективы для развития активного отдыха: большое количество отдыхающих, наличие площадок для организации активного отдыха</a:t>
            </a: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 примере центра </a:t>
            </a:r>
            <a:r>
              <a:rPr lang="en-US" sz="1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CAR_D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ЫМОВО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Смоленской области, на берегу озера Большое Яровое можно организовать </a:t>
            </a:r>
            <a:r>
              <a:rPr lang="ru-RU" sz="12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мотокроссовые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раллийные трассы,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 зимний период предполагается проводить соревнования по зимним видам </a:t>
            </a: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80962">
              <a:spcBef>
                <a:spcPts val="600"/>
              </a:spcBef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 берегу озера организовать площадки для проведения соревнований по пляжному волейболу, пейнтболу</a:t>
            </a: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Возможно проведение соревнований среди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мото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- 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дельтапланеристов, фестивали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воздухоплавательной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техники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52412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3357" y="1608256"/>
            <a:ext cx="8607121" cy="1641460"/>
            <a:chOff x="263357" y="1608256"/>
            <a:chExt cx="8607121" cy="1641460"/>
          </a:xfrm>
        </p:grpSpPr>
        <p:pic>
          <p:nvPicPr>
            <p:cNvPr id="10" name="Picture 5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357" y="1608256"/>
              <a:ext cx="3282919" cy="164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200904171503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0912" y="1608256"/>
              <a:ext cx="1251129" cy="164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КАРДЫМОВО_16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37507" r="12379"/>
            <a:stretch/>
          </p:blipFill>
          <p:spPr bwMode="auto">
            <a:xfrm>
              <a:off x="5047600" y="1608256"/>
              <a:ext cx="1224000" cy="162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snowmobiles_yamaha_racing_01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715" r="6897"/>
            <a:stretch/>
          </p:blipFill>
          <p:spPr bwMode="auto">
            <a:xfrm>
              <a:off x="6422478" y="1608256"/>
              <a:ext cx="2448000" cy="161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899592" y="5222303"/>
            <a:ext cx="7022847" cy="1469812"/>
            <a:chOff x="755576" y="5222303"/>
            <a:chExt cx="7022847" cy="1469812"/>
          </a:xfrm>
        </p:grpSpPr>
        <p:pic>
          <p:nvPicPr>
            <p:cNvPr id="14" name="Picture 11" descr="nn12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2239" y="5222303"/>
              <a:ext cx="1046184" cy="146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0" descr="&amp;t=1&amp;usg=__o49yKnjh06gHv6D3em6EIeBBXjQ=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5229200"/>
              <a:ext cx="1952192" cy="146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_44089925_fly3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0077" y="5229200"/>
              <a:ext cx="1950553" cy="146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8" descr="paraplan-0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32041" y="5229200"/>
              <a:ext cx="1635834" cy="146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467544" y="3429000"/>
            <a:ext cx="8143655" cy="1638053"/>
            <a:chOff x="259973" y="3429000"/>
            <a:chExt cx="8143655" cy="1638053"/>
          </a:xfrm>
        </p:grpSpPr>
        <p:pic>
          <p:nvPicPr>
            <p:cNvPr id="21" name="Picture 7" descr="040630-beach_volleyball-2-m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9973" y="3429000"/>
              <a:ext cx="1343858" cy="163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 descr="dsc_273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21392" y="3429001"/>
              <a:ext cx="1561445" cy="163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0" descr="КАРДЫМОВО_0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91875" y="3429001"/>
              <a:ext cx="2461827" cy="163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 descr="КАРДЫМОВО_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941618" y="3429001"/>
              <a:ext cx="2462010" cy="163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10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6497884" y="1399083"/>
            <a:ext cx="2646115" cy="54067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Яровое —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курортный город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 Алтайском крае, населением 20,2 тысяч жителей </a:t>
            </a:r>
          </a:p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Город расположен в зоне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Кулундинской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степи на берегу озера Большое Яровое в 15 км от границы с Казахстаном. Расстояния составляют: до Барнаула — 480 км, до Новосибирска — 400 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км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Экологически чистый город. В черте города организованы курортные пляжи, на которых действуют кафе, рестораны, аквапарк, концертные площадки</a:t>
            </a:r>
          </a:p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купальный сезон (пиковый наплыв туристов) постоянно приезжают с программами популярные артисты</a:t>
            </a:r>
          </a:p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летний период население Ярового увеличивается примерно на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5-20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тысяч человек. </a:t>
            </a: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Вследствие нехватки гостиничных мест, многие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жители города сдают свои квартиры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летний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период </a:t>
            </a:r>
          </a:p>
          <a:p>
            <a:pPr marL="184150" indent="-103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Планируется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строительство новых санаторных учреждений и баз отдыха</a:t>
            </a:r>
          </a:p>
        </p:txBody>
      </p:sp>
      <p:sp>
        <p:nvSpPr>
          <p:cNvPr id="13" name="Rectangle 1"/>
          <p:cNvSpPr txBox="1">
            <a:spLocks/>
          </p:cNvSpPr>
          <p:nvPr/>
        </p:nvSpPr>
        <p:spPr>
          <a:xfrm>
            <a:off x="2834624" y="116632"/>
            <a:ext cx="6073750" cy="936104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Яровое Алтайского края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Справочная информация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1" y="1556791"/>
            <a:ext cx="6346143" cy="50913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5921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31487"/>
            <a:ext cx="564543" cy="215444"/>
          </a:xfrm>
          <a:prstGeom prst="rect">
            <a:avLst/>
          </a:prstGeom>
          <a:gradFill>
            <a:gsLst>
              <a:gs pos="0">
                <a:srgbClr val="5E9EFF"/>
              </a:gs>
              <a:gs pos="39000">
                <a:srgbClr val="85C2FF"/>
              </a:gs>
              <a:gs pos="69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chemeClr val="accent2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800" b="1" i="1" dirty="0" smtClean="0"/>
              <a:t>Яровое</a:t>
            </a:r>
            <a:endParaRPr lang="ru-RU" sz="800" b="1" i="1" dirty="0"/>
          </a:p>
        </p:txBody>
      </p:sp>
      <p:sp>
        <p:nvSpPr>
          <p:cNvPr id="2" name="Кольцо 1"/>
          <p:cNvSpPr/>
          <p:nvPr/>
        </p:nvSpPr>
        <p:spPr>
          <a:xfrm>
            <a:off x="719572" y="5238000"/>
            <a:ext cx="72008" cy="72008"/>
          </a:xfrm>
          <a:prstGeom prst="donu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4480447" y="1241376"/>
            <a:ext cx="4556051" cy="561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03188" indent="-1031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Большое Яровое  — бессточное горько-солёное озеро </a:t>
            </a:r>
          </a:p>
          <a:p>
            <a:pPr marL="103188" indent="-1031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Площадь озера — 53 км², длина 11,5 км, максимальная ширина 8 км. Озеро находится на высоте около 79 м над уровнем моря, глубина 7-8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метров. Озеро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окружает плоская равнина, на которой практически нет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деревьев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3188" indent="-1031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Рапа Большого Ярового озера близка по химическому составу к рапе озёр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Сакское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(Крым) и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Тамбукан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(Кавказские Минеральные Воды). Богато озеро и иловой грязью. По химическому составу грязь Большого Ярового озера сходна с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Сакским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и озером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Тижаки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3188" indent="-1031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Высокоминерализованную рапу и иловую грязь используют в грязелечении. Вода в озере по своему составу аналогична составу воды Мёртвого моря в Израиле и обладает ярко выраженными лечебными свойствами</a:t>
            </a: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Целебным озеро делают в первую очередь высокий уровень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минерализации.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Но Большое Яровое отличается высоким содержанием брома (в два раза больше, чем в других солёных озёрах мира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Список болезней, которые лечат благодаря целебным свойствам озера обширен: заболевания опорно-двигательного аппарата, костно-мышечной системы,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артро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- и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хондропатии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, заболевания позвоночника, суставов, заболевания кожи: псориаз, дерматит, экзема, детская крапивница. Грязевой отжим успешно используют в ингаляциях для лечения заболеваний органов верхних дыхательных путей: бронхитов, ларингитов, синуситов, ринитов, при воспалении гайморовых пазух. Одним из направлений лечения является восстановление репродуктивных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функций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34079" r="330" b="2385"/>
          <a:stretch/>
        </p:blipFill>
        <p:spPr>
          <a:xfrm>
            <a:off x="232447" y="4082752"/>
            <a:ext cx="4248000" cy="255598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3" t="1" r="633" b="23339"/>
          <a:stretch/>
        </p:blipFill>
        <p:spPr>
          <a:xfrm>
            <a:off x="232447" y="1406078"/>
            <a:ext cx="4248000" cy="252697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2834624" y="116632"/>
            <a:ext cx="6073750" cy="936104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Озеро Большое Яровое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Справочная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047468"/>
      </p:ext>
    </p:extLst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2834624" y="116632"/>
            <a:ext cx="6073750" cy="792088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Маркетинговые исследования </a:t>
            </a:r>
          </a:p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области туризма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663" y="4038666"/>
            <a:ext cx="5337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>
                <a:latin typeface="+mn-lt"/>
                <a:cs typeface="Arial" pitchFamily="34" charset="0"/>
              </a:rPr>
              <a:t>Привлекательным для гостей города помимо </a:t>
            </a:r>
            <a:r>
              <a:rPr lang="ru-RU" sz="1200" dirty="0" smtClean="0">
                <a:latin typeface="+mn-lt"/>
                <a:cs typeface="Arial" pitchFamily="34" charset="0"/>
              </a:rPr>
              <a:t>целебных свойств </a:t>
            </a:r>
            <a:r>
              <a:rPr lang="ru-RU" sz="1200" dirty="0">
                <a:latin typeface="+mn-lt"/>
                <a:cs typeface="Arial" pitchFamily="34" charset="0"/>
              </a:rPr>
              <a:t>озера является мягкий климат этих мест. Средняя температура воздуха летом держится на отметке 28-30 градусов. </a:t>
            </a:r>
            <a:endParaRPr lang="ru-RU" sz="1200" dirty="0" smtClean="0"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rial" pitchFamily="34" charset="0"/>
              </a:rPr>
              <a:t>Следствием </a:t>
            </a:r>
            <a:r>
              <a:rPr lang="ru-RU" sz="1200" dirty="0">
                <a:latin typeface="+mn-lt"/>
                <a:cs typeface="Arial" pitchFamily="34" charset="0"/>
              </a:rPr>
              <a:t>этого является возможность перепрофилирования здания в культурно-развлекательный центр для гостей и жителей города (в весенне-летний период в связи с неизменно высоким потоком приезжающих население города увеличивается в три раза). Ресторан, караоке бар, спортивный бар, концертный зал (кинотеатр), детский игровой зал, танцзал, бильярдный зал, зал боулинга привлекут значительное число отдыхающих, а гостиничный блок с одно- и двухместными номерами и номерами люкс обеспечит комплекс постояльцами. Спортивно-оздоровительный блок: сауна, солярий, массажный кабинет, медпункт, спортивно-игровой зал, грязелечебный зал – станут залогом круглогодичной популярности центра</a:t>
            </a:r>
          </a:p>
          <a:p>
            <a:pPr marL="104775" indent="-104775" algn="just">
              <a:buFont typeface="Arial" pitchFamily="34" charset="0"/>
              <a:buChar char="•"/>
            </a:pPr>
            <a:endParaRPr lang="ru-RU" sz="1200" dirty="0"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endParaRPr lang="ru-RU" sz="1200" dirty="0"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39" y="4149080"/>
            <a:ext cx="3246760" cy="2435070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114300">
              <a:schemeClr val="accent2"/>
            </a:innerShdw>
          </a:effectLst>
        </p:spPr>
      </p:pic>
      <p:sp>
        <p:nvSpPr>
          <p:cNvPr id="12" name="Rectangle 2"/>
          <p:cNvSpPr txBox="1">
            <a:spLocks/>
          </p:cNvSpPr>
          <p:nvPr/>
        </p:nvSpPr>
        <p:spPr>
          <a:xfrm>
            <a:off x="216124" y="1114097"/>
            <a:ext cx="8784977" cy="28803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Маркетинговые исследования подтверждают: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спрос на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отдых и лечение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 городе Яровом уже давно превысил предложение.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Свободные места в гостиницах города в весенне-летний период отсутствуют, отдыхающие вынуждены заселяться в сдающихся квартирах и домах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. С каждым годом растёт количество отдыхающих на озере. За летний сезон количество отдыхающих в городе достигает 50000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человек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Стоимость проживания на сезон 2011г. в г. Яровое:</a:t>
            </a: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Гостиницы: эконом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номера от 1000 рублей (двухместные) т.е. от 500 рублей с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человека;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люкс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номера от 2000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рублей</a:t>
            </a: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Частные дома и квартиры: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от 350 до 500 рублей с человека </a:t>
            </a: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Поэтому строительство новых здравниц и гостиниц в районе озера Большое Яровое является весьма перспективным</a:t>
            </a: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Однако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, на сегодняшний день можно миновать строительную фазу при организации здравницы. 3-х этажное здание бывшей средней школы общей площадью 3630 м2 (с прилегающей территорией – 1,8 ГА)  в центре города идеально подойдет для организации отдыха и лечения приезжающих. Помещение полностью готово к перепрофилированию, оснащено всеми необходимыми коммуникациями, получило полную оценку экспертов 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проектировщиков</a:t>
            </a: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Проект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предполагает санаторное перепрофилирование объекта, что основывается на статистических данных спроса на услуги по лечению и оздоровлению в городе. В Яровом регулярно отдыхают люди со всех уголков России, частыми гостями стали жители стран ближнего и дальнего зарубежья: Франции, Германии, Польши, Америки, Израиля, которые по достоинству оценили целебные свойства озера Большое Яровое (находится в 180 метрах от здания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369" y="520527"/>
            <a:ext cx="467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 каждым годом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количество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отдыхающих на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озере Большое Яровое растёт, поэтому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строительство новых здравниц и гостиниц в районе озера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является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весьма перспективным</a:t>
            </a:r>
          </a:p>
        </p:txBody>
      </p:sp>
    </p:spTree>
    <p:extLst>
      <p:ext uri="{BB962C8B-B14F-4D97-AF65-F5344CB8AC3E}">
        <p14:creationId xmlns:p14="http://schemas.microsoft.com/office/powerpoint/2010/main" val="602949018"/>
      </p:ext>
    </p:extLst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683568" y="188640"/>
            <a:ext cx="8224806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Перспективы развития туристической </a:t>
            </a:r>
          </a:p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 в городе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Яровое 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188369" y="1164526"/>
            <a:ext cx="8784977" cy="56886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Согласно «Концепции развития муниципального образования город Яровое Алтайского края до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2017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года» и «Программы 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социально-экономического развития муниципального образования на среднесрочный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период» определено следующее:</a:t>
            </a: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дной из основных стратегических целей развития определено: внешнее позиционирование города как территории туристско-лечебно-оздоровительной местности со строительством пресного водохранилища на побережье оз. Большое Яровое</a:t>
            </a: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Одной из основных «точек роста» определено: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создание базы отдыха для всего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сибирского региона на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базе пресного водоема Теплый Ключ и лечебного озера Большое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Яровое</a:t>
            </a: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Одним из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приоритетных направлений развития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определено: формирование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организационной и экономической среды для развития в городе современного туристского комплекса;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удовлетворение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потребностей населения края, российских и иностранных граждан в туристских услугах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; рациональное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использование уникальных природных ресурсов лечебного озера Большое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Яровое</a:t>
            </a: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Для развития города Яровое в данном направлении определены следующие задачи:</a:t>
            </a:r>
          </a:p>
          <a:p>
            <a:pPr marL="628650" indent="-180975" algn="just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Создание системы продвижения инвестиционных площадок под последующую застройку объектами туризма и сопутствующей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инфраструктуры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80975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Формирование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имиджа города как центра лечебно-оздоровительной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местности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80975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Формирование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единой маркетинговой стратегии продвижения туристского продукта города на основе данных мониторинга развития сферы туризма на территории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города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80975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Проработка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вопросов воздействия проектируемых и строящихся объектов, а также туристских потоков на окружающую природную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среду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80975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Повышение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качества обслуживания в сфере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туризма </a:t>
            </a:r>
          </a:p>
          <a:p>
            <a:pPr marL="628650" indent="-180975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Поддержка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и координация действий по обеспечению безопасности туристской деятельности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города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Объем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инвестиций в основной капитал за период 2008-2017 гг. составит 1,2 млрд. руб.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Инвестиции 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будут обеспечены за счет реализации  программ и объектов:</a:t>
            </a:r>
          </a:p>
          <a:p>
            <a:pPr marL="6286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строительства санаторного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комплекса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реконструкции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помещений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под лечебно – оздоровительный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комплекс 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строительства туристической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базы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6286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строительства и ввода в действие объектов потребительского рынка и т.п.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Общее руководство реализацией программы осуществляется главой администрации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города. Ежегодно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заключается Соглашение между Администрацией Алтайского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края, администрацией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муниципального образования о взаимодействии в области социально-экономического развития на предстоящий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год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369" y="585554"/>
            <a:ext cx="440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нешнее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позиционирование города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Яровое определено как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территории туристско-лечебно-оздоровительной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1485329231"/>
      </p:ext>
    </p:extLst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683568" y="188640"/>
            <a:ext cx="8224806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положения в сфере туризма 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 Генеральному плану города Яровое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205086" y="1340768"/>
            <a:ext cx="8784977" cy="86409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Развитие туризма в городе связано с целительными свойствами озера Большое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Яровое. За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последние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годы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построены современные гостиницы, объекты общественного питания,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аквапарк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04775" indent="-104775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Расширение лечебно-оздоровительного комплекса является приоритетным направлением развития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города, поэтому Генеральным планом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муниципального образования г.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Яровое предусмотрено территориальное развитие данного комплекса:</a:t>
            </a:r>
          </a:p>
        </p:txBody>
      </p:sp>
      <p:pic>
        <p:nvPicPr>
          <p:cNvPr id="1026" name="Picture 79" descr="39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373"/>
          <a:stretch/>
        </p:blipFill>
        <p:spPr bwMode="auto">
          <a:xfrm>
            <a:off x="5405958" y="2276872"/>
            <a:ext cx="3400270" cy="20880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210047" y="4509120"/>
            <a:ext cx="8784977" cy="1800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Развитие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функциональной структуры города будет осуществляться за счет развития рекреационной зоны, ориентированной на межселенное обслуживание. Данную зону проектом предлагается разместить вдоль береговой линии озера в западном направлении в удалении от промышленных предприятий. В районе Теплого ключа организовать анклав с размещением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кемпингов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Сезонное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увеличение притока отдыхающих и возможности создания лечебно-оздоровительной зоны  требует организации и благоустройства прибрежной зоны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озера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61950" indent="-171450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Проектом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предлагается решить входную зону набережной (вместо существующих индивидуальных гаражей с учетом их выноса в промышленно-коммунальную зону), на месте захоронения организовать мемориальный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парк. Сохранить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существующие пляжи «22» и «42», организовать парк активного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отдыха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205085" y="2132856"/>
            <a:ext cx="5014985" cy="27363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1950" indent="-180975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западной части города для этих целей предусмотрена территория 60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га - расширение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застраиваемых территорий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вдоль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улицы </a:t>
            </a:r>
            <a:r>
              <a:rPr lang="ru-RU" sz="12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Кулундинской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с размещением объектов культуры, спорта, лечебных учреждений: </a:t>
            </a:r>
            <a:endParaRPr lang="ru-RU" sz="12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714375" indent="-180975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санаторно-развлекательный комплекс</a:t>
            </a:r>
          </a:p>
          <a:p>
            <a:pPr marL="714375" indent="-180975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оздоровительный комплекс</a:t>
            </a:r>
          </a:p>
          <a:p>
            <a:pPr marL="714375" indent="-180975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пляжно-развлекательный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комплекс «Причал 55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»</a:t>
            </a:r>
          </a:p>
          <a:p>
            <a:pPr marL="714375" indent="-180975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турбазу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 районе Теплого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Ключа</a:t>
            </a:r>
          </a:p>
          <a:p>
            <a:pPr marL="361950" indent="-180975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Проектом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рекомендуется перепрофилировать здание администрации под лечебно-оздоровительное, в связи с его расположением в береговой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зоне</a:t>
            </a:r>
          </a:p>
          <a:p>
            <a:pPr marL="361950" indent="-180975" algn="just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Вся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береговая линия будет организована как рекреационно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– оздоровительная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369" y="716647"/>
            <a:ext cx="344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Расширение лечебно-оздоровительного комплекса является приоритетным направлением развития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города Яровое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08843"/>
      </p:ext>
    </p:extLst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/>
          </p:cNvSpPr>
          <p:nvPr/>
        </p:nvSpPr>
        <p:spPr>
          <a:xfrm>
            <a:off x="1619672" y="188640"/>
            <a:ext cx="7288702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Готовое к перепрофилированию </a:t>
            </a:r>
          </a:p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здание средней школы г. Яровое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34395"/>
          <a:stretch/>
        </p:blipFill>
        <p:spPr>
          <a:xfrm>
            <a:off x="1087158" y="3573016"/>
            <a:ext cx="7082396" cy="30960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12" name="Rectangle 2"/>
          <p:cNvSpPr txBox="1">
            <a:spLocks/>
          </p:cNvSpPr>
          <p:nvPr/>
        </p:nvSpPr>
        <p:spPr>
          <a:xfrm>
            <a:off x="237083" y="1805037"/>
            <a:ext cx="4104456" cy="17293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Характеристики объекта: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Этажность – 3 этажа + подвал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Год постройки – 1963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Общая площадь – 3630 м</a:t>
            </a:r>
            <a:r>
              <a:rPr lang="ru-RU" sz="120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2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Площадь земельного участка под объектом недвижимости – 1,8 ГА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Наличие водоснабжения – имеется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Наличие канализации – имеется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08115" y="1916832"/>
            <a:ext cx="4104456" cy="18722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Наличие отопления – имеется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Асфальтированный подъезд - имеется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Наличие электроснабжения - имеется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Расстояние от здания до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озера большое Яровое – 180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Футбольное поле (школьный стадион) - имеется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Вид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права на земельный участок под объектом недвижимости - собственность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083" y="1052736"/>
            <a:ext cx="8656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На сегодняшний день можно миновать строительную фазу при организации здравницы в г. Яровое. 3-х этажное здание бывшей средней школы в центре города идеально подойдет для организации отдыха и лечения приезжающих. Помещение полностью готово к перепрофилированию, получило полную оценку экспертов и проектировщиков</a:t>
            </a:r>
          </a:p>
        </p:txBody>
      </p:sp>
    </p:spTree>
    <p:extLst>
      <p:ext uri="{BB962C8B-B14F-4D97-AF65-F5344CB8AC3E}">
        <p14:creationId xmlns:p14="http://schemas.microsoft.com/office/powerpoint/2010/main" val="1539257891"/>
      </p:ext>
    </p:extLst>
  </p:cSld>
  <p:clrMapOvr>
    <a:masterClrMapping/>
  </p:clrMapOvr>
  <p:transition advTm="532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971600" y="116632"/>
            <a:ext cx="7936774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Положение здания на схеме города Яровое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5900" r="4723" b="7277"/>
          <a:stretch/>
        </p:blipFill>
        <p:spPr>
          <a:xfrm>
            <a:off x="323528" y="1556792"/>
            <a:ext cx="8460000" cy="4968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113" y="1164063"/>
            <a:ext cx="8656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Расстояние от рассматриваемого здания до пляжей озера Большое Яровое составляет </a:t>
            </a:r>
            <a:r>
              <a:rPr lang="ru-RU" sz="1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180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м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advTm="898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1691680" y="116632"/>
            <a:ext cx="7216694" cy="720080"/>
          </a:xfrm>
          <a:prstGeom prst="rect">
            <a:avLst/>
          </a:prstGeom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Предложение развития комплекса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33346" r="3936" b="17608"/>
          <a:stretch/>
        </p:blipFill>
        <p:spPr>
          <a:xfrm>
            <a:off x="971600" y="4032000"/>
            <a:ext cx="6984776" cy="2664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82920" y="1364577"/>
            <a:ext cx="8637552" cy="26674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4150" indent="-103188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связи со значительной популярностью г. Яровое для отдыхающих в летний период, в качестве одного из вариантов развития, предлагается осуществить реконструкцию здания средней школы и его территории с перепрофилированием в культурно-развлекательный центр. Здание предлагается разделить на блоки:</a:t>
            </a:r>
          </a:p>
          <a:p>
            <a:pPr marL="712788" indent="-285750" algn="just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Культурно-развлекательный блок: ресторан, караоке бар, спортивный бар, концертный зал (кинотеатр), детский игровой зал, танцзал, бильярдный зал, зал боулинга</a:t>
            </a:r>
          </a:p>
          <a:p>
            <a:pPr marL="712788" indent="-285750" algn="just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Гостиничный блок с одно и двухместными номерами и номерами люкс</a:t>
            </a:r>
          </a:p>
          <a:p>
            <a:pPr marL="712788" indent="-285750" algn="just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Спортивно-оздоровительный блок: сауна, солярий, массажный кабинет, медпункт, спортивно-игровой зал, грязелечебный зал</a:t>
            </a:r>
          </a:p>
          <a:p>
            <a:pPr marL="712788" indent="-285750" algn="just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Бассейн (на перспективу)</a:t>
            </a:r>
          </a:p>
          <a:p>
            <a:pPr marL="184150" indent="-103188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 территории будут размещены: охраняемые стоянки автотранспорта, сквер</a:t>
            </a:r>
          </a:p>
          <a:p>
            <a:pPr marL="184150" indent="-103188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На месте школьного футбольного поля предусматривается организовать спортивные игровые площадки, теннисный корт</a:t>
            </a:r>
          </a:p>
          <a:p>
            <a:pPr marL="184150" indent="-103188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 комплексе организуется прокат спортивного инвентаря, прокат велосипедов для экскурсий по городу</a:t>
            </a:r>
            <a:endParaRPr lang="ru-RU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920" y="902912"/>
            <a:ext cx="53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Предлагается </a:t>
            </a: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осуществить реконструкцию здания средней школы и его территории с перепрофилированием в культурно-развлекательный центр</a:t>
            </a:r>
          </a:p>
        </p:txBody>
      </p:sp>
    </p:spTree>
    <p:extLst>
      <p:ext uri="{BB962C8B-B14F-4D97-AF65-F5344CB8AC3E}">
        <p14:creationId xmlns:p14="http://schemas.microsoft.com/office/powerpoint/2010/main" val="251459847"/>
      </p:ext>
    </p:extLst>
  </p:cSld>
  <p:clrMapOvr>
    <a:masterClrMapping/>
  </p:clrMapOvr>
  <p:transition advTm="8985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1565</Words>
  <Application>Microsoft Office PowerPoint</Application>
  <PresentationFormat>Экран (4:3)</PresentationFormat>
  <Paragraphs>154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ClassicPhotoAlbum</vt:lpstr>
      <vt:lpstr>Волна</vt:lpstr>
      <vt:lpstr>КУЛЬТУРНО-РАЗВЛЕКАТЕЛЬНЫЙ ЦЕНТР  на берегу популярного лечебного озера  БОЛЬШОЕ ЯРОВОЕ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АКТИВНОГО ОТДЫХА</dc:title>
  <dc:creator/>
  <cp:lastModifiedBy/>
  <cp:revision>38</cp:revision>
  <dcterms:created xsi:type="dcterms:W3CDTF">2010-06-21T18:52:05Z</dcterms:created>
  <dcterms:modified xsi:type="dcterms:W3CDTF">2011-08-09T08:45:41Z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